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4" r:id="rId3"/>
    <p:sldId id="272" r:id="rId4"/>
    <p:sldId id="273" r:id="rId5"/>
    <p:sldId id="257" r:id="rId6"/>
    <p:sldId id="258" r:id="rId7"/>
    <p:sldId id="259" r:id="rId8"/>
    <p:sldId id="260" r:id="rId9"/>
    <p:sldId id="275" r:id="rId10"/>
    <p:sldId id="276" r:id="rId11"/>
    <p:sldId id="278" r:id="rId12"/>
    <p:sldId id="283" r:id="rId13"/>
    <p:sldId id="282" r:id="rId14"/>
    <p:sldId id="279" r:id="rId15"/>
    <p:sldId id="280" r:id="rId16"/>
    <p:sldId id="284" r:id="rId17"/>
    <p:sldId id="285" r:id="rId18"/>
    <p:sldId id="286" r:id="rId19"/>
    <p:sldId id="287" r:id="rId20"/>
    <p:sldId id="262" r:id="rId21"/>
    <p:sldId id="263" r:id="rId22"/>
    <p:sldId id="261" r:id="rId23"/>
    <p:sldId id="264" r:id="rId24"/>
    <p:sldId id="269" r:id="rId25"/>
    <p:sldId id="288" r:id="rId26"/>
    <p:sldId id="271" r:id="rId2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583C304-CE5F-4996-A6E8-ACE3D6224323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6E1A5E0-3E56-4C71-B0E9-7039B062F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14F40D0-6B7B-46B5-B9C5-4ECCE206D6D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154301-386B-47F9-95B0-A59AF09F874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0BC85-8DEB-47EE-9C9A-9D1AFE622A4A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D3E53-6086-4FB3-A414-A28EDA4CE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5F564-8AD3-4A43-827F-2AFB0F5C24A8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5C060-1825-428E-9319-DA108B1C3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C3F2F-9D70-46F1-A65A-10516A25E1F3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47E63-A1EC-4221-83FE-1EAECCDDB3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729B7-0C49-4900-8052-B2B8B0D75D72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13175-228C-4E9C-955D-DD7F34579B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D7462-AE29-4D47-834E-12A715DA5EBC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F8AD-C685-467C-9DC9-CF2D9CDA3A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C5B52-9204-4885-953A-9543EA2AC970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9EE9E-2C81-48E1-A3F4-C9FF3D65D6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AEF06-25C9-44B8-8F63-CFC86D11CF7C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AA25-CC0D-41A5-821D-EBC96382E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DA446-DE7C-4F06-AD74-5112FF395AC5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1F81D-DCB7-4F8E-88CE-3CC551E22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AC4AC-5F8A-42EB-B2CB-7F0A8F2551BA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292C5-A45F-4BEB-B0AD-8037E97D2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C002-F743-40A4-AC06-68E00CF39A19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9AD16-BF62-4700-934C-1F6834E52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A4BDE-4D3B-482B-82CD-DDE9F14968F1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E752B-3537-4940-B062-9C985B09C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17F409-1D03-4896-87D2-3E9034A1255B}" type="datetimeFigureOut">
              <a:rPr lang="ru-RU"/>
              <a:pPr>
                <a:defRPr/>
              </a:pPr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1652DE-2BE0-4DB4-9D34-18CE221ED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9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28 г. Кузнецка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335088"/>
            <a:ext cx="10515600" cy="4841875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основам безопасности жизнедеятельности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подготовительной группы № 9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не было беды»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Подготовила: 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воспитатель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Ивлиева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Ю.В.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2018-2019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Рисунок 6"/>
          <p:cNvPicPr>
            <a:picLocks noChangeAspect="1"/>
          </p:cNvPicPr>
          <p:nvPr/>
        </p:nvPicPr>
        <p:blipFill>
          <a:blip r:embed="rId3"/>
          <a:srcRect l="49622" t="6982" r="3226" b="2222"/>
          <a:stretch>
            <a:fillRect/>
          </a:stretch>
        </p:blipFill>
        <p:spPr bwMode="auto">
          <a:xfrm rot="611569">
            <a:off x="9736138" y="1263650"/>
            <a:ext cx="19875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7"/>
          <p:cNvPicPr>
            <a:picLocks noChangeAspect="1"/>
          </p:cNvPicPr>
          <p:nvPr/>
        </p:nvPicPr>
        <p:blipFill>
          <a:blip r:embed="rId4"/>
          <a:srcRect l="7333" r="9364"/>
          <a:stretch>
            <a:fillRect/>
          </a:stretch>
        </p:blipFill>
        <p:spPr bwMode="auto">
          <a:xfrm>
            <a:off x="1657350" y="4170363"/>
            <a:ext cx="171132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8"/>
          <p:cNvPicPr>
            <a:picLocks noChangeAspect="1"/>
          </p:cNvPicPr>
          <p:nvPr/>
        </p:nvPicPr>
        <p:blipFill>
          <a:blip r:embed="rId5"/>
          <a:srcRect l="4198" t="4868" r="3297" b="19366"/>
          <a:stretch>
            <a:fillRect/>
          </a:stretch>
        </p:blipFill>
        <p:spPr bwMode="auto">
          <a:xfrm rot="598661">
            <a:off x="9491663" y="3706813"/>
            <a:ext cx="195897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9"/>
          <p:cNvPicPr>
            <a:picLocks noChangeAspect="1"/>
          </p:cNvPicPr>
          <p:nvPr/>
        </p:nvPicPr>
        <p:blipFill>
          <a:blip r:embed="rId3"/>
          <a:srcRect l="2844" t="7196" r="51392" b="3493"/>
          <a:stretch>
            <a:fillRect/>
          </a:stretch>
        </p:blipFill>
        <p:spPr bwMode="auto">
          <a:xfrm rot="-296994">
            <a:off x="534988" y="1479550"/>
            <a:ext cx="1887537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25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1262063" y="1166813"/>
            <a:ext cx="9885362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I. </a:t>
            </a:r>
            <a:r>
              <a:rPr lang="ru-RU" sz="22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подбор методической и художественной литературы,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подбор иллюстраций по теме,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подбор пособий, загадок и игр по данной теме,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 подготовка материалов для продуктивной деятельности (лепка, аппликация, рисование, изготовление атрибутов для сюжетно-ролевых игр);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 подготовка информации для </a:t>
            </a:r>
            <a:r>
              <a:rPr lang="ru-RU" sz="2200" u="sng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оформление папок-передвижек; консультаций, памяток для родителей, размещение справочной информации по </a:t>
            </a:r>
            <a:r>
              <a:rPr lang="ru-RU" sz="2200" u="sng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тематике</a:t>
            </a: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latin typeface="Times New Roman" pitchFamily="18" charset="0"/>
                <a:cs typeface="Times New Roman" pitchFamily="18" charset="0"/>
              </a:rPr>
              <a:t>- оглашение целей и задач проекта детям и родителям.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6"/>
          <p:cNvPicPr>
            <a:picLocks noChangeAspect="1"/>
          </p:cNvPicPr>
          <p:nvPr/>
        </p:nvPicPr>
        <p:blipFill>
          <a:blip r:embed="rId3"/>
          <a:srcRect t="52275"/>
          <a:stretch>
            <a:fillRect/>
          </a:stretch>
        </p:blipFill>
        <p:spPr bwMode="auto">
          <a:xfrm>
            <a:off x="0" y="4498975"/>
            <a:ext cx="121920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Заголовок 7"/>
          <p:cNvSpPr>
            <a:spLocks noGrp="1"/>
          </p:cNvSpPr>
          <p:nvPr>
            <p:ph type="title"/>
          </p:nvPr>
        </p:nvSpPr>
        <p:spPr>
          <a:xfrm>
            <a:off x="261938" y="365125"/>
            <a:ext cx="6443662" cy="1325563"/>
          </a:xfrm>
        </p:spPr>
        <p:txBody>
          <a:bodyPr/>
          <a:lstStyle/>
          <a:p>
            <a:pPr algn="ctr"/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II. Основной этап.</a:t>
            </a:r>
            <a:r>
              <a:rPr lang="ru-RU" sz="3600" u="sng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u="sng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u="sng" smtClean="0">
                <a:latin typeface="Times New Roman" pitchFamily="18" charset="0"/>
                <a:cs typeface="Times New Roman" pitchFamily="18" charset="0"/>
              </a:rPr>
              <a:t>Тема 1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3600" i="1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i="1" smtClean="0">
                <a:latin typeface="Times New Roman" pitchFamily="18" charset="0"/>
                <a:cs typeface="Times New Roman" pitchFamily="18" charset="0"/>
              </a:rPr>
              <a:t>Безопасность в быту</a:t>
            </a:r>
            <a:r>
              <a:rPr lang="ru-RU" sz="3600" i="1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mtClean="0">
                <a:latin typeface="Times New Roman" pitchFamily="18" charset="0"/>
                <a:cs typeface="Times New Roman" pitchFamily="18" charset="0"/>
              </a:rPr>
            </a:br>
            <a:endParaRPr lang="ru-RU" sz="360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870184">
            <a:off x="2268538" y="1731963"/>
            <a:ext cx="4878387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23450">
            <a:off x="2332038" y="1725613"/>
            <a:ext cx="47910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6500" y="1766888"/>
            <a:ext cx="4789488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1154394">
            <a:off x="994681" y="499232"/>
            <a:ext cx="2800350" cy="1857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  <p:pic>
        <p:nvPicPr>
          <p:cNvPr id="6" name="Picture 3" descr="IMG_77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 r="8437"/>
          <a:stretch>
            <a:fillRect/>
          </a:stretch>
        </p:blipFill>
        <p:spPr bwMode="auto">
          <a:xfrm>
            <a:off x="3206801" y="906582"/>
            <a:ext cx="4035827" cy="24585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655435">
            <a:off x="6995400" y="491691"/>
            <a:ext cx="3628364" cy="27212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 descr="DSCN23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818186">
            <a:off x="6135371" y="2657935"/>
            <a:ext cx="3498835" cy="26260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Рисунок 2"/>
          <p:cNvPicPr>
            <a:picLocks noChangeAspect="1"/>
          </p:cNvPicPr>
          <p:nvPr/>
        </p:nvPicPr>
        <p:blipFill>
          <a:blip r:embed="rId2"/>
          <a:srcRect b="878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" y="720725"/>
            <a:ext cx="366236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20190221_1614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5225" y="1330325"/>
            <a:ext cx="445770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"/>
          <p:cNvPicPr>
            <a:picLocks noChangeAspect="1" noChangeArrowheads="1"/>
          </p:cNvPicPr>
          <p:nvPr/>
        </p:nvPicPr>
        <p:blipFill>
          <a:blip r:embed="rId5"/>
          <a:srcRect l="7133"/>
          <a:stretch>
            <a:fillRect/>
          </a:stretch>
        </p:blipFill>
        <p:spPr bwMode="auto">
          <a:xfrm>
            <a:off x="4389438" y="3429000"/>
            <a:ext cx="484981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G_7718"/>
          <p:cNvPicPr>
            <a:picLocks noChangeAspect="1" noChangeArrowheads="1"/>
          </p:cNvPicPr>
          <p:nvPr/>
        </p:nvPicPr>
        <p:blipFill>
          <a:blip r:embed="rId6"/>
          <a:srcRect t="6058"/>
          <a:stretch>
            <a:fillRect/>
          </a:stretch>
        </p:blipFill>
        <p:spPr bwMode="auto">
          <a:xfrm>
            <a:off x="1112838" y="2284413"/>
            <a:ext cx="240982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MG_7716"/>
          <p:cNvPicPr>
            <a:picLocks noChangeAspect="1" noChangeArrowheads="1"/>
          </p:cNvPicPr>
          <p:nvPr/>
        </p:nvPicPr>
        <p:blipFill>
          <a:blip r:embed="rId7"/>
          <a:srcRect r="17336"/>
          <a:stretch>
            <a:fillRect/>
          </a:stretch>
        </p:blipFill>
        <p:spPr bwMode="auto">
          <a:xfrm>
            <a:off x="7367588" y="612775"/>
            <a:ext cx="4243387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56713" y="2986088"/>
            <a:ext cx="24209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Рисунок 12"/>
          <p:cNvPicPr>
            <a:picLocks noChangeAspect="1"/>
          </p:cNvPicPr>
          <p:nvPr/>
        </p:nvPicPr>
        <p:blipFill>
          <a:blip r:embed="rId2"/>
          <a:srcRect b="878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1044974">
            <a:off x="8030295" y="513854"/>
            <a:ext cx="3630319" cy="4840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056559">
            <a:off x="657409" y="626933"/>
            <a:ext cx="3718922" cy="4958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4" descr="IMG_20190221_1614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18796" y="2274295"/>
            <a:ext cx="5755832" cy="41434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5"/>
          <p:cNvPicPr>
            <a:picLocks noChangeAspect="1"/>
          </p:cNvPicPr>
          <p:nvPr/>
        </p:nvPicPr>
        <p:blipFill>
          <a:blip r:embed="rId2"/>
          <a:srcRect b="8783"/>
          <a:stretch>
            <a:fillRect/>
          </a:stretch>
        </p:blipFill>
        <p:spPr bwMode="auto">
          <a:xfrm>
            <a:off x="-1651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91734" y="687615"/>
            <a:ext cx="6671809" cy="5011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052" name="Picture 4" descr="IMG_74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33371" y="1979209"/>
            <a:ext cx="7223577" cy="4074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" name="Picture 3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91734" y="693965"/>
            <a:ext cx="6671809" cy="5011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0"/>
            <a:ext cx="121920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509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2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«Безопасность в природе» 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073048" y="2443253"/>
            <a:ext cx="3585029" cy="26887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2" descr="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68763" y="991823"/>
            <a:ext cx="3558557" cy="26908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/>
          </a:extLst>
        </p:spPr>
      </p:pic>
      <p:pic>
        <p:nvPicPr>
          <p:cNvPr id="3075" name="Picture 3" descr="P12102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84915" y="2650955"/>
            <a:ext cx="3558039" cy="26668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400"/>
            <a:ext cx="12192000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P12101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0921" y="267727"/>
            <a:ext cx="3813282" cy="2858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30921" y="3454569"/>
            <a:ext cx="3813282" cy="285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679359" y="3436814"/>
            <a:ext cx="3779565" cy="310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653160" y="267727"/>
            <a:ext cx="3802743" cy="2852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IMG_75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44245" y="1353571"/>
            <a:ext cx="6401355" cy="4009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6350"/>
            <a:ext cx="12192001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IMG_54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" y="560388"/>
            <a:ext cx="33305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8675" y="1597025"/>
            <a:ext cx="4306888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l="32381" r="11746"/>
          <a:stretch>
            <a:fillRect/>
          </a:stretch>
        </p:blipFill>
        <p:spPr bwMode="auto">
          <a:xfrm>
            <a:off x="3419475" y="2435225"/>
            <a:ext cx="2700338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50800"/>
            <a:ext cx="12149138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07056" y="2107835"/>
            <a:ext cx="4616428" cy="3462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5" descr="IMG_53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8988" y="1010674"/>
            <a:ext cx="3479554" cy="19964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1026" name="Picture 2" descr="IMG_754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9578"/>
          <a:stretch/>
        </p:blipFill>
        <p:spPr bwMode="auto">
          <a:xfrm>
            <a:off x="363084" y="3779636"/>
            <a:ext cx="3545135" cy="2198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7" name="Picture 3" descr="IMG_755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r="20006"/>
          <a:stretch/>
        </p:blipFill>
        <p:spPr bwMode="auto">
          <a:xfrm>
            <a:off x="8587902" y="690053"/>
            <a:ext cx="3005901" cy="2116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9" name="Picture 4" descr="ежи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202678" y="3891866"/>
            <a:ext cx="3391125" cy="23585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1028" name="Picture 4" descr="IMG_755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/>
            </a:extLst>
          </a:blip>
          <a:srcRect r="9695"/>
          <a:stretch/>
        </p:blipFill>
        <p:spPr bwMode="auto">
          <a:xfrm>
            <a:off x="4082022" y="96858"/>
            <a:ext cx="3387859" cy="2099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025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Прямоугольник 5"/>
          <p:cNvSpPr>
            <a:spLocks noChangeArrowheads="1"/>
          </p:cNvSpPr>
          <p:nvPr/>
        </p:nvSpPr>
        <p:spPr bwMode="auto">
          <a:xfrm>
            <a:off x="2003425" y="784225"/>
            <a:ext cx="8636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творческо-информационный.</a:t>
            </a:r>
          </a:p>
          <a:p>
            <a:pPr algn="just">
              <a:lnSpc>
                <a:spcPct val="150000"/>
              </a:lnSpc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Вид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: познавательно-игровой.</a:t>
            </a:r>
          </a:p>
          <a:p>
            <a:pPr algn="just">
              <a:lnSpc>
                <a:spcPct val="150000"/>
              </a:lnSpc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Время реализации: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долгосрочный (2018-2019 учебный год).</a:t>
            </a:r>
          </a:p>
          <a:p>
            <a:pPr algn="just">
              <a:lnSpc>
                <a:spcPct val="150000"/>
              </a:lnSpc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Возраст участников: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старший дошкольный возраст (6-7 лет).</a:t>
            </a:r>
          </a:p>
          <a:p>
            <a:pPr algn="just">
              <a:lnSpc>
                <a:spcPct val="150000"/>
              </a:lnSpc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Участники проекта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: дети, воспитатели, родители.</a:t>
            </a:r>
          </a:p>
          <a:p>
            <a:pPr algn="just">
              <a:lnSpc>
                <a:spcPct val="150000"/>
              </a:lnSpc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Форма работы: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 групповая, фронтальная.</a:t>
            </a:r>
          </a:p>
          <a:p>
            <a:pPr algn="ctr">
              <a:lnSpc>
                <a:spcPct val="150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115000"/>
              </a:lnSpc>
            </a:pP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017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2"/>
          <p:cNvSpPr>
            <a:spLocks noGrp="1"/>
          </p:cNvSpPr>
          <p:nvPr>
            <p:ph type="title"/>
          </p:nvPr>
        </p:nvSpPr>
        <p:spPr>
          <a:xfrm>
            <a:off x="3468688" y="365125"/>
            <a:ext cx="8593137" cy="1325563"/>
          </a:xfrm>
        </p:spPr>
        <p:txBody>
          <a:bodyPr/>
          <a:lstStyle/>
          <a:p>
            <a:r>
              <a:rPr lang="ru-RU" u="sng" smtClean="0">
                <a:latin typeface="Times New Roman" pitchFamily="18" charset="0"/>
                <a:cs typeface="Times New Roman" pitchFamily="18" charset="0"/>
              </a:rPr>
              <a:t>Тема 3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: «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Безопасность на улице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IMG_75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938" y="995363"/>
            <a:ext cx="346075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8513" y="1690688"/>
            <a:ext cx="301942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IMG_76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2550" y="3386138"/>
            <a:ext cx="336391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IMG_77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26463" y="1797050"/>
            <a:ext cx="34448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MG_765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r="9599"/>
          <a:stretch/>
        </p:blipFill>
        <p:spPr bwMode="auto">
          <a:xfrm>
            <a:off x="293684" y="449924"/>
            <a:ext cx="3802744" cy="2348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 descr="IMG_76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38303" y="4638402"/>
            <a:ext cx="3507694" cy="19810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972749">
            <a:off x="8151379" y="537948"/>
            <a:ext cx="3723840" cy="2417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5" descr="IMG_526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555736" y="3299531"/>
            <a:ext cx="3283405" cy="18433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3074" name="Picture 2" descr="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34866" y="957794"/>
            <a:ext cx="4914569" cy="3680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2" descr="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534866" y="957794"/>
            <a:ext cx="4914569" cy="3680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75015">
            <a:off x="2133600" y="203200"/>
            <a:ext cx="3644900" cy="2695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100" name="Picture 4" descr="IMG_7735"/>
          <p:cNvPicPr>
            <a:picLocks noChangeAspect="1" noChangeArrowheads="1"/>
          </p:cNvPicPr>
          <p:nvPr/>
        </p:nvPicPr>
        <p:blipFill rotWithShape="1">
          <a:blip r:embed="rId5"/>
          <a:srcRect r="8926"/>
          <a:stretch/>
        </p:blipFill>
        <p:spPr bwMode="auto">
          <a:xfrm>
            <a:off x="7412038" y="3897313"/>
            <a:ext cx="4489450" cy="287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101" name="Picture 5" descr="IMG_77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9450" y="4475163"/>
            <a:ext cx="4090988" cy="231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6072">
            <a:off x="8072438" y="292100"/>
            <a:ext cx="3938587" cy="2952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IMG_772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/>
            </a:extLst>
          </a:blip>
          <a:srcRect l="4261" r="9483"/>
          <a:stretch/>
        </p:blipFill>
        <p:spPr bwMode="auto">
          <a:xfrm>
            <a:off x="4843008" y="1875631"/>
            <a:ext cx="4005943" cy="2598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IMG_79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9313" y="549275"/>
            <a:ext cx="974883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IMG_79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2013" y="549275"/>
            <a:ext cx="974883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696913"/>
            <a:ext cx="10515600" cy="12477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Заключительный этап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 проекта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698625"/>
            <a:ext cx="10515600" cy="447833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endParaRPr lang="ru-RU" sz="700" b="1" smtClean="0"/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Форма отчета по проекту:</a:t>
            </a:r>
            <a:endParaRPr lang="ru-RU" sz="220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презентация «Формирование основ безопасности жизнедеятельности у детей дошкольного возраста «Чтобы не было беды»»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200" b="1" smtClean="0">
                <a:latin typeface="Times New Roman" pitchFamily="18" charset="0"/>
                <a:cs typeface="Calibri" pitchFamily="34" charset="0"/>
              </a:rPr>
              <a:t>Результаты:</a:t>
            </a:r>
            <a:endParaRPr lang="ru-RU" sz="220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Задачи 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проекта были реализованы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. Повысилась познавательная активность детей в вопросах 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безопасности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. У них сформировались такие качества как ответственность, самостоятельность, умение предвидеть результат складывающейся неблагоприятной обстановки и находить выход из сложившейся опасной ситуации. Сформировалось понимание осознанного выполнения правил поведения, обеспечивающих сохранность их жизни и здоровья в современных условиях улицы, транспорта, природы, быта.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 оказался интересным для всех его участников. </a:t>
            </a:r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Проектная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 деятельность позволила родителям активно участвовать в образовательно-воспитательном процессе и способствовала укреплению детско-родительских отношений.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endParaRPr lang="ru-RU" sz="2200" b="1" smtClean="0">
              <a:latin typeface="Times New Roman" pitchFamily="18" charset="0"/>
              <a:cs typeface="Calibri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endParaRPr 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ru-RU" sz="18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70000"/>
              </a:lnSpc>
            </a:pPr>
            <a:r>
              <a:rPr lang="ru-RU" sz="700" b="1" smtClean="0"/>
              <a:t> </a:t>
            </a:r>
            <a:endParaRPr lang="ru-RU" sz="7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20800" y="947738"/>
            <a:ext cx="9739313" cy="55768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1.Н.Н.Авдеева,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Н.Л.Князева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Р.Б.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Стёркина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«Безопасность: учебное пособие по основам безопасности жизнедеятельности детей старшего дошкольного возраста», СПб.: «ДЕТСТВО-ПРЕСС»,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2009г.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2.Анастасова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Л.П., Иванова И.В., Ижевский П.В. Жизнь без опасностей. Первые шаги к самостоятельности. - М.,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3.Артемова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Л.В. Окружающий мир в дидактических играх дошкольников. - М.,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1992.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 Н.Ю. Как обеспечить безопасность дошкольников. - М.,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О.В.Черемшенцева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безопасного поведения дошкольников», Волгоград: Издательство «Учитель» 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2012г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6.В.К.Полынова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З.С.Дмитриенко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«Основы безопасности жизнедеятельности детей дошкольного возраста. Планирование работы. Беседы. Игры.» СПб.: ООО «ИЗДАТЕЛЬСТВО «ДЕТСТВО-ПРЕСС», 2012г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" y="638175"/>
            <a:ext cx="9680575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97566">
            <a:off x="4876800" y="815975"/>
            <a:ext cx="6157913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 rot="21177083">
            <a:off x="874713" y="1147763"/>
            <a:ext cx="5346700" cy="344328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"Самое дорогое у человека-это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жизнь».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А.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63663" y="900113"/>
            <a:ext cx="9594850" cy="544671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>
              <a:lnSpc>
                <a:spcPct val="150000"/>
              </a:lnSpc>
            </a:pPr>
            <a:r>
              <a:rPr lang="ru-RU" sz="24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buFont typeface="Wingdings" pitchFamily="2" charset="2"/>
              <a:buChar char="ü"/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Дошкольный возраст – важнейший период, когда формируется личность и закладываются прочные основы опыта жизнедеятельности, здорового образа жизни.</a:t>
            </a:r>
          </a:p>
          <a:p>
            <a:pPr indent="449263" algn="just">
              <a:buFont typeface="Wingdings" pitchFamily="2" charset="2"/>
              <a:buChar char="ü"/>
            </a:pPr>
            <a:endParaRPr lang="ru-RU" sz="240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/>
            <a:r>
              <a:rPr lang="ru-RU" sz="2400" b="1">
                <a:latin typeface="Times New Roman" pitchFamily="18" charset="0"/>
                <a:cs typeface="Times New Roman" pitchFamily="18" charset="0"/>
              </a:rPr>
              <a:t>        Проблема: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buFont typeface="Wingdings" pitchFamily="2" charset="2"/>
              <a:buChar char="ü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Недостаточно сформированы у дошкольников понятия о собственной безопасности.</a:t>
            </a:r>
            <a:endParaRPr lang="ru-RU" sz="240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/>
            <a:endParaRPr lang="ru-RU" sz="240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/>
            <a:r>
              <a:rPr lang="ru-RU" sz="2400" b="1">
                <a:latin typeface="Times New Roman" pitchFamily="18" charset="0"/>
                <a:cs typeface="Times New Roman" pitchFamily="18" charset="0"/>
              </a:rPr>
              <a:t>        Цель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49263" algn="just">
              <a:buFont typeface="Wingdings" pitchFamily="2" charset="2"/>
              <a:buChar char="ü"/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Формирование у детей осознанного выполнения правил поведения, обеспечивающих сохранность их жизни и здоровья в современных условиях улицы, транспорта, природы, быта.</a:t>
            </a:r>
          </a:p>
          <a:p>
            <a:pPr indent="449263" algn="just">
              <a:buFont typeface="Wingdings" pitchFamily="2" charset="2"/>
              <a:buChar char="ü"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425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в работе с детьми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7138" y="1219200"/>
            <a:ext cx="9737725" cy="48323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just"/>
            <a:r>
              <a:rPr lang="ru-RU" sz="2200" b="1" u="sng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Обучающие</a:t>
            </a:r>
            <a:r>
              <a:rPr lang="ru-RU" sz="22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buFontTx/>
              <a:buChar char="-"/>
            </a:pPr>
            <a:r>
              <a:rPr lang="ru-RU" sz="2200">
                <a:latin typeface="Times New Roman" pitchFamily="18" charset="0"/>
                <a:cs typeface="Times New Roman" pitchFamily="18" charset="0"/>
              </a:rPr>
              <a:t>Формировать осторожное и осмотрительное отношение к потенциально опасным для человека ситуациям;</a:t>
            </a:r>
          </a:p>
          <a:p>
            <a:pPr indent="449263" algn="just">
              <a:buFontTx/>
              <a:buChar char="-"/>
            </a:pPr>
            <a:r>
              <a:rPr lang="ru-RU" sz="2200">
                <a:latin typeface="Times New Roman" pitchFamily="18" charset="0"/>
                <a:cs typeface="Times New Roman" pitchFamily="18" charset="0"/>
              </a:rPr>
              <a:t> Познакомить с элементарными правилами </a:t>
            </a:r>
            <a:r>
              <a:rPr lang="ru-RU" sz="2200" b="1">
                <a:latin typeface="Times New Roman" pitchFamily="18" charset="0"/>
                <a:cs typeface="Times New Roman" pitchFamily="18" charset="0"/>
              </a:rPr>
              <a:t>безопасного</a:t>
            </a:r>
            <a:r>
              <a:rPr lang="ru-RU" sz="2200">
                <a:latin typeface="Times New Roman" pitchFamily="18" charset="0"/>
                <a:cs typeface="Times New Roman" pitchFamily="18" charset="0"/>
              </a:rPr>
              <a:t> обращения с предметами дома и на улице.</a:t>
            </a:r>
          </a:p>
          <a:p>
            <a:pPr indent="449263" algn="just">
              <a:buFontTx/>
              <a:buChar char="-"/>
            </a:pPr>
            <a:r>
              <a:rPr lang="ru-RU" sz="2200">
                <a:latin typeface="Times New Roman" pitchFamily="18" charset="0"/>
                <a:cs typeface="Times New Roman" pitchFamily="18" charset="0"/>
              </a:rPr>
              <a:t>Познакомить с ситуациями, угрожающими здоровью.</a:t>
            </a:r>
          </a:p>
          <a:p>
            <a:pPr indent="449263" algn="just">
              <a:buFontTx/>
              <a:buChar char="-"/>
            </a:pPr>
            <a:r>
              <a:rPr lang="ru-RU" sz="2200">
                <a:latin typeface="Times New Roman" pitchFamily="18" charset="0"/>
                <a:cs typeface="Times New Roman" pitchFamily="18" charset="0"/>
              </a:rPr>
              <a:t>Познакомить с телефонами экстренных служб : МЧС-101      ПОЛИЦИЯ-102     </a:t>
            </a:r>
          </a:p>
          <a:p>
            <a:pPr indent="449263"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СКОР .ПОМОЩЬ-103</a:t>
            </a:r>
          </a:p>
          <a:p>
            <a:pPr indent="449263"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ВЫЗОВ СПАСАТЕЛЕЙ-112</a:t>
            </a:r>
          </a:p>
          <a:p>
            <a:pPr indent="449263"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- Обогащать представления о доступном ребенку предметном мире и назначении предметов, о правилах безопасного использования;</a:t>
            </a:r>
          </a:p>
          <a:p>
            <a:pPr indent="449263"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- Углубить знания детей по правилам дорожного движения, пожарной безопасности, окружающего мира;</a:t>
            </a:r>
          </a:p>
          <a:p>
            <a:pPr indent="449263"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- Учить находить выход из сложившейся опасной ситуации.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2"/>
          <p:cNvSpPr>
            <a:spLocks noChangeArrowheads="1"/>
          </p:cNvSpPr>
          <p:nvPr/>
        </p:nvSpPr>
        <p:spPr bwMode="auto">
          <a:xfrm>
            <a:off x="1335088" y="398463"/>
            <a:ext cx="979805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50000"/>
              </a:lnSpc>
            </a:pPr>
            <a:r>
              <a:rPr lang="ru-RU" sz="2200" b="1" u="sng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sz="22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Развивать взаимоотношения детей, умение действовать согласованно, принимая общую цель, переживать радость от результатов общих усилий и совместной деятельности.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Развивать умение передавать своё отношение от общений с пожарными в рисунках и аппликации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Развивать умение сравнивать и анализировать посредством наблюдений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Развивать познавательную активность детей, обогащая представления о людях, предметах и явлениях окружающего мира.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Развивать у детей самостоятельность, способствовать овладению разнообразными способами действий, приобретению навыков игровой деятельности и общения.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1785938" y="550863"/>
            <a:ext cx="92598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50000"/>
              </a:lnSpc>
            </a:pPr>
            <a:r>
              <a:rPr lang="ru-RU" sz="2200" b="1" u="sng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sz="22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Воспитывать доброжелательное отношение детей друг к другу и окружающему миру.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- Формировать навыки осмысленного и безопасного поведения</a:t>
            </a:r>
            <a:r>
              <a:rPr lang="ru-RU" sz="22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2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2395538"/>
            <a:ext cx="11915775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682625"/>
            <a:ext cx="10515600" cy="14652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 с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1277938" y="1414463"/>
            <a:ext cx="955040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1. Повысить компетентность родителей в вопросах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формирования у детей старшего дошкольного возраста основ безопасности жизнедеятельности.</a:t>
            </a: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2. Привлечь семьи к участию в воспитательном процессе на основе педагогического сотрудничества.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Воспитывать у родителей ответственность </a:t>
            </a:r>
          </a:p>
          <a:p>
            <a:pPr indent="449263" algn="just">
              <a:lnSpc>
                <a:spcPct val="150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за безопасность и сохранение здоровья детей, </a:t>
            </a:r>
          </a:p>
          <a:p>
            <a:pPr indent="449263" algn="just">
              <a:lnSpc>
                <a:spcPct val="150000"/>
              </a:lnSpc>
            </a:pPr>
            <a:r>
              <a:rPr lang="ru-RU" sz="2400">
                <a:latin typeface="Times New Roman" pitchFamily="18" charset="0"/>
                <a:cs typeface="Times New Roman" pitchFamily="18" charset="0"/>
              </a:rPr>
              <a:t>их эмоциональное благополучие.</a:t>
            </a: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3"/>
          <a:srcRect b="5971"/>
          <a:stretch>
            <a:fillRect/>
          </a:stretch>
        </p:blipFill>
        <p:spPr bwMode="auto">
          <a:xfrm>
            <a:off x="7840663" y="3641725"/>
            <a:ext cx="3513137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93825" y="454025"/>
            <a:ext cx="9404350" cy="67405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263" algn="ctr">
              <a:lnSpc>
                <a:spcPct val="150000"/>
              </a:lnSpc>
            </a:pPr>
            <a:r>
              <a:rPr lang="ru-RU" sz="2400" b="1" u="sng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lang="ru-RU" sz="24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Сформированы представления о </a:t>
            </a: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способах безопасного поведения в быту, </a:t>
            </a: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на улице, в природе.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Дети знают номера телефонов </a:t>
            </a: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экстренных служб.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Имеют представления о безопасных </a:t>
            </a: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способах общения со знакомыми предметами.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Сформированы умения соблюдать правила</a:t>
            </a:r>
            <a:r>
              <a:rPr lang="ru-RU" sz="2400" b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безопасного</a:t>
            </a: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общения с незнакомыми людьми, безопасного поведения в общественных местах, в природе и осмысленно выполняют эти правила.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sz="240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Рисунок 3"/>
          <p:cNvPicPr>
            <a:picLocks noChangeAspect="1"/>
          </p:cNvPicPr>
          <p:nvPr/>
        </p:nvPicPr>
        <p:blipFill>
          <a:blip r:embed="rId3"/>
          <a:srcRect t="1425" b="6992"/>
          <a:stretch>
            <a:fillRect/>
          </a:stretch>
        </p:blipFill>
        <p:spPr bwMode="auto">
          <a:xfrm>
            <a:off x="6796088" y="1614488"/>
            <a:ext cx="462597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627</Words>
  <Application>Microsoft Office PowerPoint</Application>
  <PresentationFormat>Произвольный</PresentationFormat>
  <Paragraphs>101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Calibri</vt:lpstr>
      <vt:lpstr>Arial</vt:lpstr>
      <vt:lpstr>Calibri Light</vt:lpstr>
      <vt:lpstr>Times New Roman</vt:lpstr>
      <vt:lpstr>Wingdings</vt:lpstr>
      <vt:lpstr>Тема Office</vt:lpstr>
      <vt:lpstr> Муниципальное бюджетное дошкольное образовательное учреждение  детский сад № 28 г. Кузнецка</vt:lpstr>
      <vt:lpstr>Слайд 2</vt:lpstr>
      <vt:lpstr>"Самое дорогое у человека-это жизнь».               Н. А. Островский</vt:lpstr>
      <vt:lpstr>Слайд 4</vt:lpstr>
      <vt:lpstr>Задачи проекта в работе с детьми</vt:lpstr>
      <vt:lpstr>Слайд 6</vt:lpstr>
      <vt:lpstr>Слайд 7</vt:lpstr>
      <vt:lpstr>Задачи работы с родителями </vt:lpstr>
      <vt:lpstr>Слайд 9</vt:lpstr>
      <vt:lpstr>Этапы работы</vt:lpstr>
      <vt:lpstr> II. Основной этап.  Тема 1: «Безопасность в быту» </vt:lpstr>
      <vt:lpstr>Слайд 12</vt:lpstr>
      <vt:lpstr>Слайд 13</vt:lpstr>
      <vt:lpstr>Слайд 14</vt:lpstr>
      <vt:lpstr>Слайд 15</vt:lpstr>
      <vt:lpstr>Тема 2: «Безопасность в природе»  </vt:lpstr>
      <vt:lpstr>Слайд 17</vt:lpstr>
      <vt:lpstr>Слайд 18</vt:lpstr>
      <vt:lpstr>Слайд 19</vt:lpstr>
      <vt:lpstr>Тема 3: «Безопасность на улице» </vt:lpstr>
      <vt:lpstr>Слайд 21</vt:lpstr>
      <vt:lpstr>Слайд 22</vt:lpstr>
      <vt:lpstr>Слайд 23</vt:lpstr>
      <vt:lpstr>III. Заключительный этап. Подведение итогов проекта </vt:lpstr>
      <vt:lpstr>Слайд 25</vt:lpstr>
      <vt:lpstr>Слайд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64</cp:revision>
  <dcterms:created xsi:type="dcterms:W3CDTF">2019-05-14T16:24:30Z</dcterms:created>
  <dcterms:modified xsi:type="dcterms:W3CDTF">2020-03-02T11:20:37Z</dcterms:modified>
</cp:coreProperties>
</file>